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7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7BFF81C-1FCB-4DBA-8044-F1A0FCFD45A6}" type="datetime1">
              <a:rPr lang="en-US" smtClean="0"/>
              <a:t>9/8/2020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967118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87773D-8987-489A-A650-3D6F7D5C7C38}" type="datetime1">
              <a:rPr lang="en-US" smtClean="0"/>
              <a:t>9/8/2020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4007388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7E150C1-1D78-4D80-810D-E9E86F6E88AB}" type="datetime1">
              <a:rPr lang="en-US" smtClean="0"/>
              <a:t>9/8/2020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3132559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E9CBD8-1588-4B6B-B74D-87480DDE94C0}" type="datetime1">
              <a:rPr lang="en-US" smtClean="0"/>
              <a:t>9/8/2020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310322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794440-721C-4D75-BD4F-4CFB3D51CDCA}" type="datetime1">
              <a:rPr lang="en-US" smtClean="0"/>
              <a:t>9/8/2020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50817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701A64-483B-4532-94FB-D8F90CB6DEE0}" type="datetime1">
              <a:rPr lang="en-US" smtClean="0"/>
              <a:t>9/8/2020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828345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18FB39-20FB-4E2E-B861-45B709B9C3C5}" type="datetime1">
              <a:rPr lang="en-US" smtClean="0"/>
              <a:t>9/8/2020</a:t>
            </a:fld>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221227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48AC19-8BD6-476C-9770-8884373BCF00}" type="datetime1">
              <a:rPr lang="en-US" smtClean="0"/>
              <a:t>9/8/2020</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407240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F68C53-8AD1-4F09-9486-FB3406B99CFA}" type="datetime1">
              <a:rPr lang="en-US" smtClean="0"/>
              <a:t>9/8/2020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359915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9/8/2020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338874941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A543EDD-D0D2-447F-B24F-3717AF4B109D}" type="datetime1">
              <a:rPr lang="en-US" smtClean="0"/>
              <a:pPr/>
              <a:t>9/8/2020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264942916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A543EDD-D0D2-447F-B24F-3717AF4B109D}" type="datetime1">
              <a:rPr lang="en-US" smtClean="0"/>
              <a:pPr/>
              <a:t>9/8/2020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F3450C42-9A0B-4425-92C2-70FCF7C45734}"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023950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A543EDD-D0D2-447F-B24F-3717AF4B109D}" type="datetime1">
              <a:rPr lang="en-US" smtClean="0"/>
              <a:pPr/>
              <a:t>9/8/2020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26791273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A543EDD-D0D2-447F-B24F-3717AF4B109D}" type="datetime1">
              <a:rPr lang="en-US" smtClean="0"/>
              <a:pPr/>
              <a:t>9/8/2020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240198654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A543EDD-D0D2-447F-B24F-3717AF4B109D}" type="datetime1">
              <a:rPr lang="en-US" smtClean="0"/>
              <a:pPr/>
              <a:t>9/8/2020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65689695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092B3-2D87-4CDF-B84B-C46E5F5D31F7}" type="datetime1">
              <a:rPr lang="en-US" smtClean="0"/>
              <a:t>9/8/2020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3588004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3D769E57-47B1-47B0-B526-3153E4B1E729}" type="datetime1">
              <a:rPr lang="en-US" smtClean="0"/>
              <a:t>9/8/2020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841199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A543EDD-D0D2-447F-B24F-3717AF4B109D}" type="datetime1">
              <a:rPr lang="en-US" smtClean="0"/>
              <a:pPr/>
              <a:t>9/8/2020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333127734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3">
            <a:extLst>
              <a:ext uri="{FF2B5EF4-FFF2-40B4-BE49-F238E27FC236}">
                <a16:creationId xmlns:a16="http://schemas.microsoft.com/office/drawing/2014/main" id="{0DA138D3-368E-4CA1-8CB8-5777A9406544}"/>
              </a:ext>
            </a:extLst>
          </p:cNvPr>
          <p:cNvPicPr>
            <a:picLocks noChangeAspect="1"/>
          </p:cNvPicPr>
          <p:nvPr/>
        </p:nvPicPr>
        <p:blipFill rotWithShape="1">
          <a:blip r:embed="rId2"/>
          <a:srcRect t="3334" b="12397"/>
          <a:stretch/>
        </p:blipFill>
        <p:spPr>
          <a:xfrm>
            <a:off x="20" y="10"/>
            <a:ext cx="12191978" cy="6857990"/>
          </a:xfrm>
          <a:prstGeom prst="rect">
            <a:avLst/>
          </a:prstGeom>
          <a:ln w="28575">
            <a:noFill/>
          </a:ln>
        </p:spPr>
      </p:pic>
      <p:sp>
        <p:nvSpPr>
          <p:cNvPr id="2" name="Title 1">
            <a:extLst>
              <a:ext uri="{FF2B5EF4-FFF2-40B4-BE49-F238E27FC236}">
                <a16:creationId xmlns:a16="http://schemas.microsoft.com/office/drawing/2014/main" id="{37412536-4370-4FC7-8505-081E6D1E2A68}"/>
              </a:ext>
            </a:extLst>
          </p:cNvPr>
          <p:cNvSpPr>
            <a:spLocks noGrp="1"/>
          </p:cNvSpPr>
          <p:nvPr>
            <p:ph type="ctrTitle"/>
          </p:nvPr>
        </p:nvSpPr>
        <p:spPr>
          <a:xfrm>
            <a:off x="838200" y="1254952"/>
            <a:ext cx="4324642" cy="2939655"/>
          </a:xfrm>
        </p:spPr>
        <p:txBody>
          <a:bodyPr>
            <a:normAutofit/>
          </a:bodyPr>
          <a:lstStyle/>
          <a:p>
            <a:r>
              <a:rPr lang="en-US" sz="3800"/>
              <a:t>From Medieval to Early Modern Times</a:t>
            </a:r>
          </a:p>
        </p:txBody>
      </p:sp>
      <p:sp>
        <p:nvSpPr>
          <p:cNvPr id="3" name="Subtitle 2">
            <a:extLst>
              <a:ext uri="{FF2B5EF4-FFF2-40B4-BE49-F238E27FC236}">
                <a16:creationId xmlns:a16="http://schemas.microsoft.com/office/drawing/2014/main" id="{719D0173-80EF-479D-A8BC-328735F70F64}"/>
              </a:ext>
            </a:extLst>
          </p:cNvPr>
          <p:cNvSpPr>
            <a:spLocks noGrp="1"/>
          </p:cNvSpPr>
          <p:nvPr>
            <p:ph type="subTitle" idx="1"/>
          </p:nvPr>
        </p:nvSpPr>
        <p:spPr>
          <a:xfrm>
            <a:off x="838200" y="4286683"/>
            <a:ext cx="4324642" cy="1199392"/>
          </a:xfrm>
        </p:spPr>
        <p:txBody>
          <a:bodyPr>
            <a:normAutofit/>
          </a:bodyPr>
          <a:lstStyle/>
          <a:p>
            <a:r>
              <a:rPr lang="en-US" dirty="0"/>
              <a:t>Economic History: Chapter 3</a:t>
            </a:r>
          </a:p>
        </p:txBody>
      </p:sp>
    </p:spTree>
    <p:extLst>
      <p:ext uri="{BB962C8B-B14F-4D97-AF65-F5344CB8AC3E}">
        <p14:creationId xmlns:p14="http://schemas.microsoft.com/office/powerpoint/2010/main" val="2159965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6DD8F-7D26-41C8-BFD9-98E076B98CD4}"/>
              </a:ext>
            </a:extLst>
          </p:cNvPr>
          <p:cNvSpPr>
            <a:spLocks noGrp="1"/>
          </p:cNvSpPr>
          <p:nvPr>
            <p:ph type="title"/>
          </p:nvPr>
        </p:nvSpPr>
        <p:spPr>
          <a:xfrm>
            <a:off x="4976028" y="965200"/>
            <a:ext cx="6170943" cy="4329641"/>
          </a:xfrm>
        </p:spPr>
        <p:txBody>
          <a:bodyPr vert="horz" lIns="91440" tIns="45720" rIns="91440" bIns="45720" rtlCol="0" anchor="ctr">
            <a:normAutofit/>
          </a:bodyPr>
          <a:lstStyle/>
          <a:p>
            <a:pPr algn="ctr"/>
            <a:r>
              <a:rPr lang="en-US" sz="5400" b="1" spc="1500" dirty="0"/>
              <a:t>A</a:t>
            </a:r>
            <a:br>
              <a:rPr lang="en-US" sz="5400" b="1" spc="1500" dirty="0"/>
            </a:br>
            <a:r>
              <a:rPr lang="en-US" sz="5400" b="1" spc="1500" dirty="0"/>
              <a:t>“Just” Price</a:t>
            </a:r>
          </a:p>
        </p:txBody>
      </p:sp>
      <p:sp>
        <p:nvSpPr>
          <p:cNvPr id="3" name="Content Placeholder 2">
            <a:extLst>
              <a:ext uri="{FF2B5EF4-FFF2-40B4-BE49-F238E27FC236}">
                <a16:creationId xmlns:a16="http://schemas.microsoft.com/office/drawing/2014/main" id="{C6C23A5C-F275-4904-B708-B86ACD0E8B34}"/>
              </a:ext>
            </a:extLst>
          </p:cNvPr>
          <p:cNvSpPr>
            <a:spLocks noGrp="1"/>
          </p:cNvSpPr>
          <p:nvPr>
            <p:ph idx="1"/>
          </p:nvPr>
        </p:nvSpPr>
        <p:spPr>
          <a:xfrm>
            <a:off x="965200" y="965200"/>
            <a:ext cx="3367361" cy="4329641"/>
          </a:xfrm>
        </p:spPr>
        <p:txBody>
          <a:bodyPr vert="horz" lIns="91440" tIns="45720" rIns="91440" bIns="45720" rtlCol="0" anchor="ctr">
            <a:normAutofit/>
          </a:bodyPr>
          <a:lstStyle/>
          <a:p>
            <a:pPr marL="0" indent="0" algn="r">
              <a:buNone/>
            </a:pPr>
            <a:r>
              <a:rPr lang="en-US" sz="2000" cap="all" spc="400" baseline="0"/>
              <a:t>In the middle ages, the doctrine of “just” price made pric</a:t>
            </a:r>
            <a:r>
              <a:rPr lang="en-US" sz="2000" cap="all" spc="400"/>
              <a:t>e regulation a religious imperative</a:t>
            </a:r>
            <a:endParaRPr lang="en-US" sz="2000" cap="all" spc="400" baseline="0"/>
          </a:p>
        </p:txBody>
      </p:sp>
    </p:spTree>
    <p:extLst>
      <p:ext uri="{BB962C8B-B14F-4D97-AF65-F5344CB8AC3E}">
        <p14:creationId xmlns:p14="http://schemas.microsoft.com/office/powerpoint/2010/main" val="3746460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2DB7C348-95A1-44A8-A829-6A1692087E8F}"/>
              </a:ext>
            </a:extLst>
          </p:cNvPr>
          <p:cNvSpPr>
            <a:spLocks noGrp="1"/>
          </p:cNvSpPr>
          <p:nvPr>
            <p:ph type="title"/>
          </p:nvPr>
        </p:nvSpPr>
        <p:spPr>
          <a:xfrm>
            <a:off x="683609" y="764372"/>
            <a:ext cx="3173688" cy="5216013"/>
          </a:xfrm>
        </p:spPr>
        <p:txBody>
          <a:bodyPr>
            <a:normAutofit/>
          </a:bodyPr>
          <a:lstStyle/>
          <a:p>
            <a:r>
              <a:rPr lang="en-US" dirty="0"/>
              <a:t>Obstacles</a:t>
            </a:r>
            <a:endParaRPr lang="en-US"/>
          </a:p>
        </p:txBody>
      </p:sp>
      <p:cxnSp>
        <p:nvCxnSpPr>
          <p:cNvPr id="10" name="Straight Connector 9">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8B32D8-9665-43A2-B88B-80BD7F526446}"/>
              </a:ext>
            </a:extLst>
          </p:cNvPr>
          <p:cNvSpPr>
            <a:spLocks noGrp="1"/>
          </p:cNvSpPr>
          <p:nvPr>
            <p:ph idx="1"/>
          </p:nvPr>
        </p:nvSpPr>
        <p:spPr>
          <a:xfrm>
            <a:off x="4370138" y="764372"/>
            <a:ext cx="7086600" cy="5216013"/>
          </a:xfrm>
        </p:spPr>
        <p:txBody>
          <a:bodyPr anchor="ctr">
            <a:normAutofit/>
          </a:bodyPr>
          <a:lstStyle/>
          <a:p>
            <a:r>
              <a:rPr lang="en-US" sz="2000" b="1"/>
              <a:t>Usury</a:t>
            </a:r>
            <a:r>
              <a:rPr lang="en-US" sz="2000"/>
              <a:t>: theological objection to interest charges</a:t>
            </a:r>
          </a:p>
          <a:p>
            <a:r>
              <a:rPr lang="en-US" sz="2000"/>
              <a:t>Doctrine of just price with ideas of usury led to increased price regulation and standards of living</a:t>
            </a:r>
          </a:p>
          <a:p>
            <a:endParaRPr lang="en-US" sz="2000"/>
          </a:p>
        </p:txBody>
      </p:sp>
    </p:spTree>
    <p:extLst>
      <p:ext uri="{BB962C8B-B14F-4D97-AF65-F5344CB8AC3E}">
        <p14:creationId xmlns:p14="http://schemas.microsoft.com/office/powerpoint/2010/main" val="123862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0D16-ADC7-40EA-913F-2BEEE24E1DC6}"/>
              </a:ext>
            </a:extLst>
          </p:cNvPr>
          <p:cNvSpPr>
            <a:spLocks noGrp="1"/>
          </p:cNvSpPr>
          <p:nvPr>
            <p:ph type="title"/>
          </p:nvPr>
        </p:nvSpPr>
        <p:spPr/>
        <p:txBody>
          <a:bodyPr/>
          <a:lstStyle/>
          <a:p>
            <a:r>
              <a:rPr lang="en-US" dirty="0"/>
              <a:t>England in the Middle Ages</a:t>
            </a:r>
          </a:p>
        </p:txBody>
      </p:sp>
      <p:sp>
        <p:nvSpPr>
          <p:cNvPr id="3" name="Content Placeholder 2">
            <a:extLst>
              <a:ext uri="{FF2B5EF4-FFF2-40B4-BE49-F238E27FC236}">
                <a16:creationId xmlns:a16="http://schemas.microsoft.com/office/drawing/2014/main" id="{1FD0A9BE-4E96-4082-8D3B-5A4138D49D29}"/>
              </a:ext>
            </a:extLst>
          </p:cNvPr>
          <p:cNvSpPr>
            <a:spLocks noGrp="1"/>
          </p:cNvSpPr>
          <p:nvPr>
            <p:ph idx="1"/>
          </p:nvPr>
        </p:nvSpPr>
        <p:spPr/>
        <p:txBody>
          <a:bodyPr>
            <a:normAutofit lnSpcReduction="10000"/>
          </a:bodyPr>
          <a:lstStyle/>
          <a:p>
            <a:r>
              <a:rPr lang="en-US" dirty="0"/>
              <a:t>National govt, guilds, and municipalities all engaged in price fixing</a:t>
            </a:r>
          </a:p>
          <a:p>
            <a:r>
              <a:rPr lang="en-US" dirty="0"/>
              <a:t>13</a:t>
            </a:r>
            <a:r>
              <a:rPr lang="en-US" baseline="30000" dirty="0"/>
              <a:t>th</a:t>
            </a:r>
            <a:r>
              <a:rPr lang="en-US" dirty="0"/>
              <a:t> century: officials in England worked to regulate any transaction where self-interest could lead to injustice</a:t>
            </a:r>
          </a:p>
          <a:p>
            <a:r>
              <a:rPr lang="en-US" dirty="0"/>
              <a:t>1199: London govt tried to control wholesale and retail prices of wine</a:t>
            </a:r>
          </a:p>
          <a:p>
            <a:r>
              <a:rPr lang="en-US" dirty="0"/>
              <a:t>1330: new law set in place which established “reasonable price” for merchants to sell based on import costs +other expenses</a:t>
            </a:r>
          </a:p>
          <a:p>
            <a:r>
              <a:rPr lang="en-US" dirty="0"/>
              <a:t>Price of wine ended up increasing a lot over the next couple of years anyway because of change in economic conditions</a:t>
            </a:r>
          </a:p>
          <a:p>
            <a:r>
              <a:rPr lang="en-US" dirty="0"/>
              <a:t>1202: first attempts made to control prices read and wheat</a:t>
            </a:r>
          </a:p>
          <a:p>
            <a:pPr lvl="1"/>
            <a:r>
              <a:rPr lang="en-US" dirty="0"/>
              <a:t>Henry VIII tried to fix the weights of bread but the controls stopped being used after a while</a:t>
            </a:r>
          </a:p>
          <a:p>
            <a:endParaRPr lang="en-US" dirty="0"/>
          </a:p>
        </p:txBody>
      </p:sp>
    </p:spTree>
    <p:extLst>
      <p:ext uri="{BB962C8B-B14F-4D97-AF65-F5344CB8AC3E}">
        <p14:creationId xmlns:p14="http://schemas.microsoft.com/office/powerpoint/2010/main" val="1022776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0690-E208-4D0E-94C4-2210E60193A8}"/>
              </a:ext>
            </a:extLst>
          </p:cNvPr>
          <p:cNvSpPr>
            <a:spLocks noGrp="1"/>
          </p:cNvSpPr>
          <p:nvPr>
            <p:ph type="title"/>
          </p:nvPr>
        </p:nvSpPr>
        <p:spPr/>
        <p:txBody>
          <a:bodyPr/>
          <a:lstStyle/>
          <a:p>
            <a:r>
              <a:rPr lang="en-US" dirty="0"/>
              <a:t>Antiworker Laws</a:t>
            </a:r>
          </a:p>
        </p:txBody>
      </p:sp>
      <p:sp>
        <p:nvSpPr>
          <p:cNvPr id="3" name="Content Placeholder 2">
            <a:extLst>
              <a:ext uri="{FF2B5EF4-FFF2-40B4-BE49-F238E27FC236}">
                <a16:creationId xmlns:a16="http://schemas.microsoft.com/office/drawing/2014/main" id="{2B27CF97-88A7-4978-BFAB-B0D60B74029A}"/>
              </a:ext>
            </a:extLst>
          </p:cNvPr>
          <p:cNvSpPr>
            <a:spLocks noGrp="1"/>
          </p:cNvSpPr>
          <p:nvPr>
            <p:ph idx="1"/>
          </p:nvPr>
        </p:nvSpPr>
        <p:spPr/>
        <p:txBody>
          <a:bodyPr>
            <a:normAutofit/>
          </a:bodyPr>
          <a:lstStyle/>
          <a:p>
            <a:r>
              <a:rPr lang="en-US" dirty="0"/>
              <a:t>1348 after the Black Death which killed half of the existing population there was a labor shortage which led to increase in price of wages</a:t>
            </a:r>
          </a:p>
          <a:p>
            <a:pPr lvl="1"/>
            <a:r>
              <a:rPr lang="en-US" dirty="0"/>
              <a:t>As usual, increases in price controls also followed to try to rectify the situation</a:t>
            </a:r>
          </a:p>
          <a:p>
            <a:pPr lvl="1"/>
            <a:r>
              <a:rPr lang="en-US" dirty="0"/>
              <a:t>Over next 30 years, was were dubbed as antiworker laws led to over 9000 cases on wage enforcement were tried in court and won by employers</a:t>
            </a:r>
          </a:p>
          <a:p>
            <a:pPr lvl="1"/>
            <a:r>
              <a:rPr lang="en-US" dirty="0"/>
              <a:t>Workers started going from town to town looking for the highest paying jobs</a:t>
            </a:r>
          </a:p>
          <a:p>
            <a:pPr lvl="1"/>
            <a:r>
              <a:rPr lang="en-US" dirty="0"/>
              <a:t>Some refused to work for what they felt was an unfair wage for their trouble</a:t>
            </a:r>
          </a:p>
          <a:p>
            <a:r>
              <a:rPr lang="en-US" dirty="0"/>
              <a:t>1381 Economic dislocation led to Wat Tyler’s rebellion </a:t>
            </a:r>
          </a:p>
        </p:txBody>
      </p:sp>
    </p:spTree>
    <p:extLst>
      <p:ext uri="{BB962C8B-B14F-4D97-AF65-F5344CB8AC3E}">
        <p14:creationId xmlns:p14="http://schemas.microsoft.com/office/powerpoint/2010/main" val="2881038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7D7E-DD1A-4AEB-832E-357ADAA0B3BD}"/>
              </a:ext>
            </a:extLst>
          </p:cNvPr>
          <p:cNvSpPr>
            <a:spLocks noGrp="1"/>
          </p:cNvSpPr>
          <p:nvPr>
            <p:ph type="title"/>
          </p:nvPr>
        </p:nvSpPr>
        <p:spPr/>
        <p:txBody>
          <a:bodyPr/>
          <a:lstStyle/>
          <a:p>
            <a:r>
              <a:rPr lang="en-US" dirty="0"/>
              <a:t>Lending and Borrowing</a:t>
            </a:r>
          </a:p>
        </p:txBody>
      </p:sp>
      <p:sp>
        <p:nvSpPr>
          <p:cNvPr id="3" name="Content Placeholder 2">
            <a:extLst>
              <a:ext uri="{FF2B5EF4-FFF2-40B4-BE49-F238E27FC236}">
                <a16:creationId xmlns:a16="http://schemas.microsoft.com/office/drawing/2014/main" id="{B3BDD4E9-9B89-4E7B-B897-3506A5A275DB}"/>
              </a:ext>
            </a:extLst>
          </p:cNvPr>
          <p:cNvSpPr>
            <a:spLocks noGrp="1"/>
          </p:cNvSpPr>
          <p:nvPr>
            <p:ph idx="1"/>
          </p:nvPr>
        </p:nvSpPr>
        <p:spPr/>
        <p:txBody>
          <a:bodyPr>
            <a:normAutofit lnSpcReduction="10000"/>
          </a:bodyPr>
          <a:lstStyle/>
          <a:p>
            <a:r>
              <a:rPr lang="en-US" dirty="0"/>
              <a:t>To top it off, the govt tried their best to literally stop people from making profits off of lending and borrowing</a:t>
            </a:r>
          </a:p>
          <a:p>
            <a:r>
              <a:rPr lang="en-US" dirty="0"/>
              <a:t>From the 8</a:t>
            </a:r>
            <a:r>
              <a:rPr lang="en-US" baseline="30000" dirty="0"/>
              <a:t>th</a:t>
            </a:r>
            <a:r>
              <a:rPr lang="en-US" dirty="0"/>
              <a:t> century, Christians had been prevented from making money religiously from lending and borrowing</a:t>
            </a:r>
          </a:p>
          <a:p>
            <a:pPr lvl="1"/>
            <a:r>
              <a:rPr lang="en-US" dirty="0"/>
              <a:t>This did not stop them from wanting to do it or needing to borrow money at times</a:t>
            </a:r>
          </a:p>
          <a:p>
            <a:pPr lvl="1"/>
            <a:r>
              <a:rPr lang="en-US" dirty="0"/>
              <a:t>It also did not stop people of other religions from wanted to profit from this business</a:t>
            </a:r>
          </a:p>
          <a:p>
            <a:pPr lvl="1"/>
            <a:r>
              <a:rPr lang="en-US" dirty="0"/>
              <a:t>That is why many Jews ended up becoming bankers and money lenders</a:t>
            </a:r>
          </a:p>
          <a:p>
            <a:r>
              <a:rPr lang="en-US" dirty="0"/>
              <a:t>1364 Edward III passed a law against in London prohibiting usury</a:t>
            </a:r>
          </a:p>
          <a:p>
            <a:pPr lvl="1"/>
            <a:r>
              <a:rPr lang="en-US" dirty="0"/>
              <a:t>People found loopholes to it so a stricter law had to be passed in 1487 to make sure people couldn’t get away with doing it</a:t>
            </a:r>
          </a:p>
          <a:p>
            <a:pPr lvl="2"/>
            <a:r>
              <a:rPr lang="en-US" dirty="0"/>
              <a:t>this law ended up being inefficient was cancelled after 9 years</a:t>
            </a:r>
          </a:p>
        </p:txBody>
      </p:sp>
    </p:spTree>
    <p:extLst>
      <p:ext uri="{BB962C8B-B14F-4D97-AF65-F5344CB8AC3E}">
        <p14:creationId xmlns:p14="http://schemas.microsoft.com/office/powerpoint/2010/main" val="703072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1D020-1AB8-4397-9465-DF5793FC6C41}"/>
              </a:ext>
            </a:extLst>
          </p:cNvPr>
          <p:cNvSpPr>
            <a:spLocks noGrp="1"/>
          </p:cNvSpPr>
          <p:nvPr>
            <p:ph type="title"/>
          </p:nvPr>
        </p:nvSpPr>
        <p:spPr/>
        <p:txBody>
          <a:bodyPr/>
          <a:lstStyle/>
          <a:p>
            <a:r>
              <a:rPr lang="en-US" dirty="0"/>
              <a:t>Great Tudor Inflation</a:t>
            </a:r>
          </a:p>
        </p:txBody>
      </p:sp>
      <p:sp>
        <p:nvSpPr>
          <p:cNvPr id="3" name="Content Placeholder 2">
            <a:extLst>
              <a:ext uri="{FF2B5EF4-FFF2-40B4-BE49-F238E27FC236}">
                <a16:creationId xmlns:a16="http://schemas.microsoft.com/office/drawing/2014/main" id="{4773CC4E-C67E-4A63-947F-417E4CDEE08F}"/>
              </a:ext>
            </a:extLst>
          </p:cNvPr>
          <p:cNvSpPr>
            <a:spLocks noGrp="1"/>
          </p:cNvSpPr>
          <p:nvPr>
            <p:ph idx="1"/>
          </p:nvPr>
        </p:nvSpPr>
        <p:spPr/>
        <p:txBody>
          <a:bodyPr/>
          <a:lstStyle/>
          <a:p>
            <a:r>
              <a:rPr lang="en-US" dirty="0"/>
              <a:t>During the 14</a:t>
            </a:r>
            <a:r>
              <a:rPr lang="en-US" baseline="30000" dirty="0"/>
              <a:t>th</a:t>
            </a:r>
            <a:r>
              <a:rPr lang="en-US" dirty="0"/>
              <a:t> and 15</a:t>
            </a:r>
            <a:r>
              <a:rPr lang="en-US" baseline="30000" dirty="0"/>
              <a:t>th</a:t>
            </a:r>
            <a:r>
              <a:rPr lang="en-US" dirty="0"/>
              <a:t> century, parliament handed over most decisions about price controls and regulation of stores to local authorities</a:t>
            </a:r>
          </a:p>
          <a:p>
            <a:r>
              <a:rPr lang="en-US" dirty="0"/>
              <a:t>Local authorities took advantage of their power and laid excessive price controls on things that affect the poor like wood, coal, tallow, and candles</a:t>
            </a:r>
          </a:p>
          <a:p>
            <a:r>
              <a:rPr lang="en-US" dirty="0"/>
              <a:t>1485 Tudor Family</a:t>
            </a:r>
          </a:p>
          <a:p>
            <a:pPr lvl="1"/>
            <a:r>
              <a:rPr lang="en-US" dirty="0"/>
              <a:t>Worked to fix prices of many commodities</a:t>
            </a:r>
          </a:p>
          <a:p>
            <a:pPr lvl="1"/>
            <a:r>
              <a:rPr lang="en-US" dirty="0"/>
              <a:t>Associated with age of Great Tudor Inflation</a:t>
            </a:r>
          </a:p>
          <a:p>
            <a:pPr lvl="1"/>
            <a:r>
              <a:rPr lang="en-US" dirty="0"/>
              <a:t>Inflation anticipated by Henry VIII’s currency debasement instigated by his high end living and excessive spending on precious metals</a:t>
            </a:r>
          </a:p>
        </p:txBody>
      </p:sp>
    </p:spTree>
    <p:extLst>
      <p:ext uri="{BB962C8B-B14F-4D97-AF65-F5344CB8AC3E}">
        <p14:creationId xmlns:p14="http://schemas.microsoft.com/office/powerpoint/2010/main" val="299357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096C-BAEB-4183-8E37-2EFCDC660B5F}"/>
              </a:ext>
            </a:extLst>
          </p:cNvPr>
          <p:cNvSpPr>
            <a:spLocks noGrp="1"/>
          </p:cNvSpPr>
          <p:nvPr>
            <p:ph type="title"/>
          </p:nvPr>
        </p:nvSpPr>
        <p:spPr/>
        <p:txBody>
          <a:bodyPr/>
          <a:lstStyle/>
          <a:p>
            <a:r>
              <a:rPr lang="en-US" dirty="0"/>
              <a:t>Controls in Belgium</a:t>
            </a:r>
          </a:p>
        </p:txBody>
      </p:sp>
      <p:sp>
        <p:nvSpPr>
          <p:cNvPr id="3" name="Content Placeholder 2">
            <a:extLst>
              <a:ext uri="{FF2B5EF4-FFF2-40B4-BE49-F238E27FC236}">
                <a16:creationId xmlns:a16="http://schemas.microsoft.com/office/drawing/2014/main" id="{713F7B44-F5EE-46D0-B51F-1F9658115488}"/>
              </a:ext>
            </a:extLst>
          </p:cNvPr>
          <p:cNvSpPr>
            <a:spLocks noGrp="1"/>
          </p:cNvSpPr>
          <p:nvPr>
            <p:ph idx="1"/>
          </p:nvPr>
        </p:nvSpPr>
        <p:spPr/>
        <p:txBody>
          <a:bodyPr>
            <a:normAutofit fontScale="85000" lnSpcReduction="20000"/>
          </a:bodyPr>
          <a:lstStyle/>
          <a:p>
            <a:r>
              <a:rPr lang="en-US" dirty="0"/>
              <a:t>1584-1585 misplaced economic controls decided the fate of Belgium</a:t>
            </a:r>
          </a:p>
          <a:p>
            <a:r>
              <a:rPr lang="en-US" dirty="0"/>
              <a:t>Duke of Parma was intent on maintaining rule of Habsburg Empire in the lowlands</a:t>
            </a:r>
          </a:p>
          <a:p>
            <a:r>
              <a:rPr lang="en-US" dirty="0"/>
              <a:t>Antwerp port city was besieged by Spanish forces led by the Duke</a:t>
            </a:r>
          </a:p>
          <a:p>
            <a:r>
              <a:rPr lang="en-US" dirty="0"/>
              <a:t>During a siege, food usually becomes scarce and prices rise dramatically</a:t>
            </a:r>
          </a:p>
          <a:p>
            <a:r>
              <a:rPr lang="en-US" dirty="0"/>
              <a:t>Reaction of City Fathers of Antwerp was to fix maximum price for each food item and set penalties for those who chose to charge market price</a:t>
            </a:r>
          </a:p>
          <a:p>
            <a:r>
              <a:rPr lang="en-US" dirty="0"/>
              <a:t>2 consequences of this move:</a:t>
            </a:r>
          </a:p>
          <a:p>
            <a:pPr marL="914400" lvl="1" indent="-457200">
              <a:buFont typeface="+mj-lt"/>
              <a:buAutoNum type="arabicPeriod"/>
            </a:pPr>
            <a:r>
              <a:rPr lang="en-US" dirty="0"/>
              <a:t>Took Duke of Parma long time to blockade the Scheldt River because merchants did not want to import food when there was high risk their goods would be destroyed by the Duke</a:t>
            </a:r>
          </a:p>
          <a:p>
            <a:pPr lvl="2"/>
            <a:r>
              <a:rPr lang="en-US" dirty="0"/>
              <a:t>The fact that merchants would make little in return for the high risk due to price fixes gave them no incentive</a:t>
            </a:r>
          </a:p>
          <a:p>
            <a:pPr lvl="2"/>
            <a:r>
              <a:rPr lang="en-US" dirty="0"/>
              <a:t>That is why ships weren’t moving accidentally formed a natural blockade in the port against the Duke</a:t>
            </a:r>
          </a:p>
          <a:p>
            <a:pPr marL="914400" lvl="1" indent="-457200">
              <a:buFont typeface="+mj-lt"/>
              <a:buAutoNum type="arabicPeriod"/>
            </a:pPr>
            <a:r>
              <a:rPr lang="en-US" dirty="0"/>
              <a:t>Low prices prevented citizen retrenchment and gave no incentive for people to economize so they enjoyed being able to afford whatever they wanted until food ran out</a:t>
            </a:r>
          </a:p>
          <a:p>
            <a:pPr lvl="2"/>
            <a:r>
              <a:rPr lang="en-US" dirty="0"/>
              <a:t>1585 Antwerp surrendered to Spain</a:t>
            </a:r>
          </a:p>
        </p:txBody>
      </p:sp>
    </p:spTree>
    <p:extLst>
      <p:ext uri="{BB962C8B-B14F-4D97-AF65-F5344CB8AC3E}">
        <p14:creationId xmlns:p14="http://schemas.microsoft.com/office/powerpoint/2010/main" val="1142649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7A27-EF5E-48D5-8854-D124999CBA9D}"/>
              </a:ext>
            </a:extLst>
          </p:cNvPr>
          <p:cNvSpPr>
            <a:spLocks noGrp="1"/>
          </p:cNvSpPr>
          <p:nvPr>
            <p:ph type="title"/>
          </p:nvPr>
        </p:nvSpPr>
        <p:spPr/>
        <p:txBody>
          <a:bodyPr/>
          <a:lstStyle/>
          <a:p>
            <a:r>
              <a:rPr lang="en-US" dirty="0"/>
              <a:t>Bengal</a:t>
            </a:r>
          </a:p>
        </p:txBody>
      </p:sp>
      <p:sp>
        <p:nvSpPr>
          <p:cNvPr id="3" name="Content Placeholder 2">
            <a:extLst>
              <a:ext uri="{FF2B5EF4-FFF2-40B4-BE49-F238E27FC236}">
                <a16:creationId xmlns:a16="http://schemas.microsoft.com/office/drawing/2014/main" id="{03C83EAC-D136-457E-9592-624B8F190D15}"/>
              </a:ext>
            </a:extLst>
          </p:cNvPr>
          <p:cNvSpPr>
            <a:spLocks noGrp="1"/>
          </p:cNvSpPr>
          <p:nvPr>
            <p:ph idx="1"/>
          </p:nvPr>
        </p:nvSpPr>
        <p:spPr/>
        <p:txBody>
          <a:bodyPr>
            <a:normAutofit fontScale="77500" lnSpcReduction="20000"/>
          </a:bodyPr>
          <a:lstStyle/>
          <a:p>
            <a:r>
              <a:rPr lang="en-US" dirty="0"/>
              <a:t>18</a:t>
            </a:r>
            <a:r>
              <a:rPr lang="en-US" baseline="30000" dirty="0"/>
              <a:t>th</a:t>
            </a:r>
            <a:r>
              <a:rPr lang="en-US" dirty="0"/>
              <a:t> century: In the Indian province of Bengal, rice crop failed in 1770</a:t>
            </a:r>
          </a:p>
          <a:p>
            <a:pPr lvl="1"/>
            <a:r>
              <a:rPr lang="en-US" dirty="0"/>
              <a:t>As a result 1/3 of population died</a:t>
            </a:r>
          </a:p>
          <a:p>
            <a:pPr lvl="1"/>
            <a:r>
              <a:rPr lang="en-US" dirty="0"/>
              <a:t>Disaster attributed to government that was persistent to keep grain prices low instead of letting them rise to their natural level</a:t>
            </a:r>
          </a:p>
          <a:p>
            <a:pPr lvl="1"/>
            <a:r>
              <a:rPr lang="en-US" dirty="0"/>
              <a:t>Even with prices increasing to their natural level, a rationing system should have followed that allowed for food to last until next harvest</a:t>
            </a:r>
          </a:p>
          <a:p>
            <a:pPr lvl="1"/>
            <a:r>
              <a:rPr lang="en-US" dirty="0"/>
              <a:t>Instead, reserve supplies were quickly consumed and millions died of hunger</a:t>
            </a:r>
          </a:p>
          <a:p>
            <a:r>
              <a:rPr lang="en-US" dirty="0"/>
              <a:t>The good news is the govt of Bengal actually learned from history</a:t>
            </a:r>
          </a:p>
          <a:p>
            <a:pPr lvl="1"/>
            <a:r>
              <a:rPr lang="en-US" dirty="0"/>
              <a:t>96 years later, Bengal was running low on food again</a:t>
            </a:r>
          </a:p>
          <a:p>
            <a:pPr lvl="1"/>
            <a:r>
              <a:rPr lang="en-US" dirty="0"/>
              <a:t>Government worked to stimulate grain market</a:t>
            </a:r>
          </a:p>
          <a:p>
            <a:pPr lvl="1"/>
            <a:r>
              <a:rPr lang="en-US" dirty="0"/>
              <a:t>They published weekly rate of return on grain</a:t>
            </a:r>
          </a:p>
          <a:p>
            <a:pPr lvl="1"/>
            <a:r>
              <a:rPr lang="en-US" dirty="0"/>
              <a:t>This let everyone know where prices were highest and where they were lowest</a:t>
            </a:r>
          </a:p>
          <a:p>
            <a:pPr lvl="1"/>
            <a:r>
              <a:rPr lang="en-US" dirty="0"/>
              <a:t>Knowing this helped people see which cities had a shortage and which had excess grain</a:t>
            </a:r>
          </a:p>
          <a:p>
            <a:pPr lvl="1"/>
            <a:r>
              <a:rPr lang="en-US" dirty="0"/>
              <a:t>This incentivized merchants to carry cheaper excess grain from cities that had it to cities were grain prices were higher because grain was lacking making it easier to spread the excess grain across the cities that needed it</a:t>
            </a:r>
          </a:p>
          <a:p>
            <a:pPr lvl="1"/>
            <a:r>
              <a:rPr lang="en-US" dirty="0"/>
              <a:t>Because the free market was allowed to flourish, the shortage was under control</a:t>
            </a:r>
          </a:p>
          <a:p>
            <a:pPr lvl="1"/>
            <a:endParaRPr lang="en-US" dirty="0"/>
          </a:p>
        </p:txBody>
      </p:sp>
    </p:spTree>
    <p:extLst>
      <p:ext uri="{BB962C8B-B14F-4D97-AF65-F5344CB8AC3E}">
        <p14:creationId xmlns:p14="http://schemas.microsoft.com/office/powerpoint/2010/main" val="25067370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otalTime>1127</TotalTime>
  <Words>889</Words>
  <Application>Microsoft Office PowerPoint</Application>
  <PresentationFormat>Widescreen</PresentationFormat>
  <Paragraphs>64</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Century Gothic</vt:lpstr>
      <vt:lpstr>Vapor Trail</vt:lpstr>
      <vt:lpstr>From Medieval to Early Modern Times</vt:lpstr>
      <vt:lpstr>A “Just” Price</vt:lpstr>
      <vt:lpstr>Obstacles</vt:lpstr>
      <vt:lpstr>England in the Middle Ages</vt:lpstr>
      <vt:lpstr>Antiworker Laws</vt:lpstr>
      <vt:lpstr>Lending and Borrowing</vt:lpstr>
      <vt:lpstr>Great Tudor Inflation</vt:lpstr>
      <vt:lpstr>Controls in Belgium</vt:lpstr>
      <vt:lpstr>Bengal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Medieval to Early Modern Times</dc:title>
  <dc:creator>danna</dc:creator>
  <cp:lastModifiedBy>danna</cp:lastModifiedBy>
  <cp:revision>12</cp:revision>
  <dcterms:created xsi:type="dcterms:W3CDTF">2020-09-08T14:30:54Z</dcterms:created>
  <dcterms:modified xsi:type="dcterms:W3CDTF">2020-09-09T09:18:43Z</dcterms:modified>
</cp:coreProperties>
</file>